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2" r:id="rId6"/>
    <p:sldId id="261" r:id="rId7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717"/>
    <a:srgbClr val="8013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6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B13CA-25FB-4F08-AADA-29ED82B119CB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2BE7-389F-4F23-B427-8353ACDB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30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B13CA-25FB-4F08-AADA-29ED82B119CB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2BE7-389F-4F23-B427-8353ACDB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28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B13CA-25FB-4F08-AADA-29ED82B119CB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2BE7-389F-4F23-B427-8353ACDB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3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B13CA-25FB-4F08-AADA-29ED82B119CB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2BE7-389F-4F23-B427-8353ACDB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75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B13CA-25FB-4F08-AADA-29ED82B119CB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2BE7-389F-4F23-B427-8353ACDB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7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B13CA-25FB-4F08-AADA-29ED82B119CB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2BE7-389F-4F23-B427-8353ACDB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72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B13CA-25FB-4F08-AADA-29ED82B119CB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2BE7-389F-4F23-B427-8353ACDB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7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B13CA-25FB-4F08-AADA-29ED82B119CB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2BE7-389F-4F23-B427-8353ACDB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4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B13CA-25FB-4F08-AADA-29ED82B119CB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2BE7-389F-4F23-B427-8353ACDB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B13CA-25FB-4F08-AADA-29ED82B119CB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2BE7-389F-4F23-B427-8353ACDB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83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B13CA-25FB-4F08-AADA-29ED82B119CB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2BE7-389F-4F23-B427-8353ACDB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42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B13CA-25FB-4F08-AADA-29ED82B119CB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32BE7-389F-4F23-B427-8353ACDB4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8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12" Type="http://schemas.openxmlformats.org/officeDocument/2006/relationships/image" Target="../media/image9.png"/><Relationship Id="rId17" Type="http://schemas.microsoft.com/office/2007/relationships/hdphoto" Target="../media/hdphoto8.wdp"/><Relationship Id="rId2" Type="http://schemas.openxmlformats.org/officeDocument/2006/relationships/image" Target="../media/image4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3.wdp"/><Relationship Id="rId15" Type="http://schemas.microsoft.com/office/2007/relationships/hdphoto" Target="../media/hdphoto7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6000"/>
                    </a14:imgEffect>
                    <a14:imgEffect>
                      <a14:saturation sat="95000"/>
                    </a14:imgEffect>
                    <a14:imgEffect>
                      <a14:brightnessContrast bright="-2000" contrast="3000"/>
                    </a14:imgEffect>
                  </a14:imgLayer>
                </a14:imgProps>
              </a:ext>
            </a:extLst>
          </a:blip>
          <a:srcRect/>
          <a:stretch>
            <a:fillRect l="-58000" r="-5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7" y="648789"/>
            <a:ext cx="785822" cy="970843"/>
          </a:xfrm>
          <a:prstGeom prst="rect">
            <a:avLst/>
          </a:prstGeom>
          <a:effectLst>
            <a:glow rad="533400">
              <a:schemeClr val="accent1">
                <a:lumMod val="40000"/>
                <a:lumOff val="60000"/>
                <a:alpha val="36000"/>
              </a:schemeClr>
            </a:glow>
          </a:effectLst>
        </p:spPr>
      </p:pic>
      <p:sp>
        <p:nvSpPr>
          <p:cNvPr id="5" name="TextBox 4"/>
          <p:cNvSpPr txBox="1"/>
          <p:nvPr/>
        </p:nvSpPr>
        <p:spPr>
          <a:xfrm>
            <a:off x="1354199" y="780267"/>
            <a:ext cx="511831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152400" prstMaterial="softEdge">
              <a:bevelT w="82550" h="25400"/>
              <a:bevelB w="82550" h="38100"/>
            </a:sp3d>
          </a:bodyPr>
          <a:lstStyle/>
          <a:p>
            <a:pPr algn="ctr"/>
            <a:r>
              <a:rPr lang="en-US" sz="2000" dirty="0" smtClean="0">
                <a:solidFill>
                  <a:srgbClr val="C00000"/>
                </a:solidFill>
                <a:effectLst>
                  <a:glow rad="787400">
                    <a:schemeClr val="accent1">
                      <a:lumMod val="40000"/>
                      <a:lumOff val="60000"/>
                      <a:alpha val="34000"/>
                    </a:schemeClr>
                  </a:glow>
                  <a:outerShdw blurRad="215900" dist="1663700" dir="6540000" sx="134000" sy="134000" algn="ctr" rotWithShape="0">
                    <a:srgbClr val="000000">
                      <a:alpha val="15000"/>
                    </a:srgbClr>
                  </a:outerShdw>
                </a:effectLst>
                <a:latin typeface="Stencil" panose="040409050D0802020404" pitchFamily="82" charset="0"/>
              </a:rPr>
              <a:t>RAJIV GANDHI UNIVERSITY OF</a:t>
            </a:r>
          </a:p>
          <a:p>
            <a:pPr algn="ctr"/>
            <a:r>
              <a:rPr lang="en-US" sz="2000" dirty="0" smtClean="0">
                <a:solidFill>
                  <a:srgbClr val="C00000"/>
                </a:solidFill>
                <a:effectLst>
                  <a:glow rad="787400">
                    <a:schemeClr val="accent1">
                      <a:lumMod val="40000"/>
                      <a:lumOff val="60000"/>
                      <a:alpha val="34000"/>
                    </a:schemeClr>
                  </a:glow>
                  <a:outerShdw blurRad="215900" dist="1663700" dir="6540000" sx="134000" sy="134000" algn="ctr" rotWithShape="0">
                    <a:srgbClr val="000000">
                      <a:alpha val="15000"/>
                    </a:srgbClr>
                  </a:outerShdw>
                </a:effectLst>
                <a:latin typeface="Stencil" panose="040409050D0802020404" pitchFamily="82" charset="0"/>
              </a:rPr>
              <a:t> KNOWLEDGE TECHNOLOGIES - BASAR</a:t>
            </a:r>
            <a:endParaRPr lang="en-US" sz="2000" dirty="0">
              <a:solidFill>
                <a:srgbClr val="C00000"/>
              </a:solidFill>
              <a:effectLst>
                <a:glow rad="787400">
                  <a:schemeClr val="accent1">
                    <a:lumMod val="40000"/>
                    <a:lumOff val="60000"/>
                    <a:alpha val="34000"/>
                  </a:schemeClr>
                </a:glow>
                <a:outerShdw blurRad="215900" dist="1663700" dir="6540000" sx="134000" sy="134000" algn="ctr" rotWithShape="0">
                  <a:srgbClr val="000000">
                    <a:alpha val="15000"/>
                  </a:srgbClr>
                </a:outerShdw>
              </a:effectLst>
              <a:latin typeface="Stencil" panose="040409050D0802020404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06" y="9306580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Gabriola" panose="04040605051002020D02" pitchFamily="82" charset="0"/>
              </a:rPr>
              <a:t>RECORD BOOK</a:t>
            </a:r>
            <a:endParaRPr lang="en-US" sz="2800" b="1" dirty="0">
              <a:latin typeface="Gabriola" panose="04040605051002020D02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6477" y="2860843"/>
            <a:ext cx="205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glow>
                    <a:schemeClr val="accent1">
                      <a:alpha val="28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Department</a:t>
            </a:r>
            <a:r>
              <a:rPr lang="en-US" b="1" dirty="0" smtClean="0"/>
              <a:t> </a:t>
            </a:r>
            <a:r>
              <a:rPr lang="en-US" sz="2400" b="1" dirty="0">
                <a:effectLst>
                  <a:glow>
                    <a:schemeClr val="accent1">
                      <a:alpha val="28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of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0068" y="3322508"/>
            <a:ext cx="590245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unset" dir="t"/>
            </a:scene3d>
            <a:sp3d extrusionH="101600" contourW="19050" prstMaterial="dkEdge">
              <a:bevelT w="95250" h="146050"/>
              <a:bevelB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50000"/>
                  </a:schemeClr>
                </a:solidFill>
                <a:effectLst>
                  <a:glow>
                    <a:schemeClr val="accent1">
                      <a:alpha val="28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Computer Science Engineering</a:t>
            </a:r>
            <a:endParaRPr lang="en-US" sz="3600" dirty="0">
              <a:solidFill>
                <a:schemeClr val="tx2">
                  <a:lumMod val="50000"/>
                </a:schemeClr>
              </a:solidFill>
              <a:effectLst>
                <a:glow>
                  <a:schemeClr val="accent1">
                    <a:alpha val="28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9224" y="8951893"/>
            <a:ext cx="30187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Gabriola" panose="04040605051002020D02" pitchFamily="82" charset="0"/>
              </a:rPr>
              <a:t>PROGRAMMING</a:t>
            </a:r>
          </a:p>
          <a:p>
            <a:pPr algn="r"/>
            <a:r>
              <a:rPr lang="en-US" sz="2800" b="1" dirty="0">
                <a:latin typeface="Gabriola" panose="04040605051002020D02" pitchFamily="82" charset="0"/>
              </a:rPr>
              <a:t>FOR PROBLEM SOLVING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99" y="4869427"/>
            <a:ext cx="4329425" cy="28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4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00" b="89100" l="0" r="98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53382">
            <a:off x="4922841" y="7406751"/>
            <a:ext cx="2205471" cy="22054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97559" y1="59677" x2="97559" y2="59677"/>
                        <a14:backgroundMark x1="76758" y1="59908" x2="76758" y2="59908"/>
                        <a14:backgroundMark x1="73535" y1="67972" x2="73535" y2="67972"/>
                        <a14:backgroundMark x1="51855" y1="49309" x2="51855" y2="49309"/>
                        <a14:backgroundMark x1="45508" y1="33180" x2="45508" y2="33180"/>
                        <a14:backgroundMark x1="39844" y1="23041" x2="39844" y2="23041"/>
                        <a14:backgroundMark x1="55273" y1="62442" x2="55273" y2="62442"/>
                        <a14:backgroundMark x1="54395" y1="61290" x2="53809" y2="60369"/>
                        <a14:backgroundMark x1="53516" y1="59908" x2="52930" y2="59447"/>
                        <a14:backgroundMark x1="55371" y1="62673" x2="57520" y2="65668"/>
                        <a14:backgroundMark x1="52734" y1="58986" x2="52734" y2="58986"/>
                        <a14:backgroundMark x1="68359" y1="62212" x2="67773" y2="61751"/>
                        <a14:backgroundMark x1="73242" y1="56221" x2="72852" y2="55760"/>
                        <a14:backgroundMark x1="78027" y1="53687" x2="75195" y2="49770"/>
                        <a14:backgroundMark x1="77246" y1="64977" x2="76660" y2="64516"/>
                        <a14:backgroundMark x1="72559" y1="70968" x2="72559" y2="70968"/>
                        <a14:backgroundMark x1="73730" y1="71659" x2="73730" y2="71659"/>
                        <a14:backgroundMark x1="83008" y1="65207" x2="83008" y2="65207"/>
                        <a14:backgroundMark x1="83496" y1="65668" x2="83496" y2="65668"/>
                        <a14:backgroundMark x1="79199" y1="84793" x2="79199" y2="84793"/>
                        <a14:backgroundMark x1="79785" y1="84562" x2="79785" y2="84562"/>
                        <a14:backgroundMark x1="78613" y1="85253" x2="78613" y2="85253"/>
                        <a14:backgroundMark x1="77734" y1="85945" x2="77734" y2="85945"/>
                        <a14:backgroundMark x1="77148" y1="86175" x2="77148" y2="86175"/>
                        <a14:backgroundMark x1="76465" y1="86406" x2="76465" y2="86406"/>
                        <a14:backgroundMark x1="63770" y1="74194" x2="58301" y2="67281"/>
                        <a14:backgroundMark x1="37695" y1="54378" x2="35547" y2="52074"/>
                        <a14:backgroundMark x1="39160" y1="56682" x2="43359" y2="61060"/>
                        <a14:backgroundMark x1="12305" y1="22350" x2="11035" y2="22581"/>
                        <a14:backgroundMark x1="10547" y1="23272" x2="10547" y2="23272"/>
                        <a14:backgroundMark x1="21582" y1="24194" x2="21582" y2="24194"/>
                        <a14:backgroundMark x1="15430" y1="26037" x2="15430" y2="26037"/>
                        <a14:backgroundMark x1="25098" y1="39862" x2="26953" y2="40323"/>
                        <a14:backgroundMark x1="20117" y1="38249" x2="20117" y2="38249"/>
                        <a14:backgroundMark x1="39258" y1="34101" x2="36426" y2="32258"/>
                        <a14:backgroundMark x1="40234" y1="29954" x2="36426" y2="27650"/>
                        <a14:backgroundMark x1="34277" y1="26959" x2="28613" y2="25115"/>
                        <a14:backgroundMark x1="52539" y1="21889" x2="53516" y2="22811"/>
                        <a14:backgroundMark x1="49414" y1="30645" x2="48535" y2="29954"/>
                        <a14:backgroundMark x1="47559" y1="36636" x2="48145" y2="37327"/>
                        <a14:backgroundMark x1="48730" y1="38249" x2="48730" y2="38249"/>
                        <a14:backgroundMark x1="50000" y1="31106" x2="50000" y2="311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56" y="6833880"/>
            <a:ext cx="6846114" cy="29015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0" y="4547015"/>
            <a:ext cx="3633055" cy="1947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59" y="714360"/>
            <a:ext cx="785822" cy="970843"/>
          </a:xfrm>
          <a:prstGeom prst="rect">
            <a:avLst/>
          </a:prstGeom>
          <a:effectLst>
            <a:glow>
              <a:schemeClr val="accent1">
                <a:lumMod val="40000"/>
                <a:lumOff val="60000"/>
                <a:alpha val="36000"/>
              </a:scheme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14906" y="9363730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Gabriola" panose="04040605051002020D02" pitchFamily="82" charset="0"/>
              </a:rPr>
              <a:t>RECORD BOOK</a:t>
            </a:r>
            <a:endParaRPr lang="en-US" sz="2800" b="1" dirty="0">
              <a:latin typeface="Gabriola" panose="04040605051002020D02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260" y="2017290"/>
            <a:ext cx="205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glow>
                    <a:schemeClr val="accent1">
                      <a:alpha val="28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Department</a:t>
            </a:r>
            <a:r>
              <a:rPr lang="en-US" b="1" dirty="0" smtClean="0"/>
              <a:t> </a:t>
            </a:r>
            <a:r>
              <a:rPr lang="en-US" sz="2400" b="1" dirty="0">
                <a:effectLst>
                  <a:glow>
                    <a:schemeClr val="accent1">
                      <a:alpha val="28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of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130" y="2481694"/>
            <a:ext cx="653986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unset" dir="t"/>
            </a:scene3d>
            <a:sp3d extrusionH="101600" contourW="19050" prstMaterial="dkEdge">
              <a:bevelT w="95250" h="146050"/>
              <a:bevelB w="38100" h="38100"/>
            </a:sp3d>
          </a:bodyPr>
          <a:lstStyle/>
          <a:p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  <a:effectLst>
                  <a:glow>
                    <a:schemeClr val="accent1">
                      <a:alpha val="28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Computer Science Engineering</a:t>
            </a:r>
            <a:endParaRPr lang="en-US" sz="4000" dirty="0">
              <a:solidFill>
                <a:schemeClr val="tx2">
                  <a:lumMod val="50000"/>
                </a:schemeClr>
              </a:solidFill>
              <a:effectLst>
                <a:glow>
                  <a:schemeClr val="accent1">
                    <a:alpha val="28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9864" y="8809732"/>
            <a:ext cx="38700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3200" b="1" dirty="0" smtClean="0">
              <a:latin typeface="Gabriola" panose="04040605051002020D02" pitchFamily="82" charset="0"/>
            </a:endParaRPr>
          </a:p>
          <a:p>
            <a:pPr algn="r"/>
            <a:r>
              <a:rPr lang="en-US" sz="3200" b="1" dirty="0" smtClean="0">
                <a:latin typeface="Gabriola" panose="04040605051002020D02" pitchFamily="82" charset="0"/>
              </a:rPr>
              <a:t>ENGINEERING  WORKSHOP</a:t>
            </a:r>
            <a:endParaRPr lang="en-US" sz="3200" b="1" dirty="0">
              <a:latin typeface="Gabriola" panose="04040605051002020D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67" b="98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956" y="3525631"/>
            <a:ext cx="1197559" cy="11975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8000" y1="87200" x2="8000" y2="87200"/>
                        <a14:foregroundMark x1="8800" y1="84400" x2="6600" y2="85000"/>
                        <a14:foregroundMark x1="5200" y1="85800" x2="4000" y2="86400"/>
                        <a14:foregroundMark x1="3400" y1="87200" x2="3200" y2="87800"/>
                        <a14:foregroundMark x1="69200" y1="87800" x2="67600" y2="88800"/>
                        <a14:backgroundMark x1="47600" y1="20600" x2="47600" y2="20600"/>
                        <a14:backgroundMark x1="43400" y1="21600" x2="43400" y2="21600"/>
                        <a14:backgroundMark x1="41800" y1="21600" x2="41800" y2="21600"/>
                        <a14:backgroundMark x1="40800" y1="22000" x2="40800" y2="22000"/>
                        <a14:backgroundMark x1="40000" y1="22000" x2="40000" y2="22000"/>
                        <a14:backgroundMark x1="39400" y1="22400" x2="39400" y2="22400"/>
                        <a14:backgroundMark x1="60800" y1="81000" x2="60800" y2="81000"/>
                        <a14:backgroundMark x1="45600" y1="83600" x2="45600" y2="83600"/>
                        <a14:backgroundMark x1="38200" y1="78200" x2="38200" y2="78200"/>
                        <a14:backgroundMark x1="49000" y1="84400" x2="49000" y2="84400"/>
                        <a14:backgroundMark x1="44200" y1="73000" x2="44200" y2="73000"/>
                        <a14:backgroundMark x1="42000" y1="73800" x2="42000" y2="73800"/>
                        <a14:backgroundMark x1="33800" y1="67000" x2="33800" y2="67000"/>
                        <a14:backgroundMark x1="31800" y1="65200" x2="31800" y2="65200"/>
                        <a14:backgroundMark x1="30000" y1="74400" x2="30000" y2="74400"/>
                        <a14:backgroundMark x1="17400" y1="65200" x2="17400" y2="65200"/>
                      </a14:backgroundRemoval>
                    </a14:imgEffect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77" y="3881853"/>
            <a:ext cx="2747669" cy="27476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2" y="6358165"/>
            <a:ext cx="881119" cy="7721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838" b="98718" l="1270" r="100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087" y="3393938"/>
            <a:ext cx="2595906" cy="11411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20024" y1="23420" x2="20024" y2="23420"/>
                      </a14:backgroundRemoval>
                    </a14:imgEffect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56" y="7946640"/>
            <a:ext cx="2693330" cy="13183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4117" y="838973"/>
            <a:ext cx="511831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152400" prstMaterial="softEdge">
              <a:bevelT w="82550" h="25400"/>
              <a:bevelB w="82550" h="38100"/>
            </a:sp3d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effectLst>
                  <a:glow>
                    <a:schemeClr val="accent1">
                      <a:lumMod val="40000"/>
                      <a:lumOff val="60000"/>
                      <a:alpha val="34000"/>
                    </a:schemeClr>
                  </a:glow>
                  <a:outerShdw blurRad="215900" dir="7140000" sx="1000" sy="1000" algn="ctr" rotWithShape="0">
                    <a:srgbClr val="000000">
                      <a:alpha val="24000"/>
                    </a:srgbClr>
                  </a:outerShdw>
                </a:effectLst>
                <a:latin typeface="Stencil" panose="040409050D0802020404" pitchFamily="82" charset="0"/>
              </a:rPr>
              <a:t>RAJIV GANDHI UNIVERSITY OF</a:t>
            </a:r>
          </a:p>
          <a:p>
            <a:pPr algn="ctr"/>
            <a:r>
              <a:rPr lang="en-US" sz="2000" b="1" dirty="0" smtClean="0">
                <a:solidFill>
                  <a:srgbClr val="C00000"/>
                </a:solidFill>
                <a:effectLst>
                  <a:glow>
                    <a:schemeClr val="accent1">
                      <a:lumMod val="40000"/>
                      <a:lumOff val="60000"/>
                      <a:alpha val="34000"/>
                    </a:schemeClr>
                  </a:glow>
                  <a:outerShdw blurRad="215900" dir="7140000" sx="1000" sy="1000" algn="ctr" rotWithShape="0">
                    <a:srgbClr val="000000">
                      <a:alpha val="24000"/>
                    </a:srgbClr>
                  </a:outerShdw>
                </a:effectLst>
                <a:latin typeface="Stencil" panose="040409050D0802020404" pitchFamily="82" charset="0"/>
              </a:rPr>
              <a:t> KNOWLEDGE TECHNOLOGIES - BASAR</a:t>
            </a:r>
            <a:endParaRPr lang="en-US" sz="2000" b="1" dirty="0">
              <a:solidFill>
                <a:srgbClr val="C00000"/>
              </a:solidFill>
              <a:effectLst>
                <a:glow>
                  <a:schemeClr val="accent1">
                    <a:lumMod val="40000"/>
                    <a:lumOff val="60000"/>
                    <a:alpha val="34000"/>
                  </a:schemeClr>
                </a:glow>
                <a:outerShdw blurRad="215900" dir="7140000" sx="1000" sy="1000" algn="ctr" rotWithShape="0">
                  <a:srgbClr val="000000">
                    <a:alpha val="24000"/>
                  </a:srgbClr>
                </a:outerShdw>
              </a:effectLst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0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2000" r="-95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93" y="2026323"/>
            <a:ext cx="2173156" cy="2684823"/>
          </a:xfrm>
          <a:prstGeom prst="rect">
            <a:avLst/>
          </a:prstGeom>
          <a:effectLst>
            <a:glow>
              <a:schemeClr val="accent1">
                <a:lumMod val="40000"/>
                <a:lumOff val="60000"/>
                <a:alpha val="36000"/>
              </a:schemeClr>
            </a:glow>
          </a:effectLst>
        </p:spPr>
      </p:pic>
      <p:sp>
        <p:nvSpPr>
          <p:cNvPr id="21" name="TextBox 20"/>
          <p:cNvSpPr txBox="1"/>
          <p:nvPr/>
        </p:nvSpPr>
        <p:spPr>
          <a:xfrm>
            <a:off x="964847" y="799216"/>
            <a:ext cx="511831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152400" prstMaterial="softEdge">
              <a:bevelT w="82550" h="25400"/>
              <a:bevelB w="82550" h="38100"/>
            </a:sp3d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effectLst>
                  <a:glow>
                    <a:schemeClr val="accent1">
                      <a:lumMod val="40000"/>
                      <a:lumOff val="60000"/>
                      <a:alpha val="34000"/>
                    </a:schemeClr>
                  </a:glow>
                  <a:outerShdw blurRad="215900" dir="7140000" sx="1000" sy="1000" algn="ctr" rotWithShape="0">
                    <a:srgbClr val="000000">
                      <a:alpha val="24000"/>
                    </a:srgbClr>
                  </a:outerShdw>
                </a:effectLst>
                <a:latin typeface="Stencil" panose="040409050D0802020404" pitchFamily="82" charset="0"/>
              </a:rPr>
              <a:t>RAJIV GANDHI UNIVERSITY OF</a:t>
            </a:r>
          </a:p>
          <a:p>
            <a:pPr algn="ctr"/>
            <a:r>
              <a:rPr lang="en-US" sz="2000" b="1" dirty="0" smtClean="0">
                <a:solidFill>
                  <a:srgbClr val="C00000"/>
                </a:solidFill>
                <a:effectLst>
                  <a:glow>
                    <a:schemeClr val="accent1">
                      <a:lumMod val="40000"/>
                      <a:lumOff val="60000"/>
                      <a:alpha val="34000"/>
                    </a:schemeClr>
                  </a:glow>
                  <a:outerShdw blurRad="215900" dir="7140000" sx="1000" sy="1000" algn="ctr" rotWithShape="0">
                    <a:srgbClr val="000000">
                      <a:alpha val="24000"/>
                    </a:srgbClr>
                  </a:outerShdw>
                </a:effectLst>
                <a:latin typeface="Stencil" panose="040409050D0802020404" pitchFamily="82" charset="0"/>
              </a:rPr>
              <a:t> KNOWLEDGE TECHNOLOGIES - BASAR</a:t>
            </a:r>
            <a:endParaRPr lang="en-US" sz="2000" b="1" dirty="0">
              <a:solidFill>
                <a:srgbClr val="C00000"/>
              </a:solidFill>
              <a:effectLst>
                <a:glow>
                  <a:schemeClr val="accent1">
                    <a:lumMod val="40000"/>
                    <a:lumOff val="60000"/>
                    <a:alpha val="34000"/>
                  </a:schemeClr>
                </a:glow>
                <a:outerShdw blurRad="215900" dir="7140000" sx="1000" sy="1000" algn="ctr" rotWithShape="0">
                  <a:srgbClr val="000000">
                    <a:alpha val="24000"/>
                  </a:srgbClr>
                </a:outerShdw>
              </a:effectLst>
              <a:latin typeface="Stencil" panose="040409050D0802020404" pitchFamily="8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14670" y="5189029"/>
            <a:ext cx="179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effectLst>
                  <a:glow>
                    <a:schemeClr val="accent1">
                      <a:alpha val="28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Department</a:t>
            </a:r>
            <a:r>
              <a:rPr lang="en-US" b="1" dirty="0" smtClean="0"/>
              <a:t> </a:t>
            </a:r>
            <a:endParaRPr lang="en-US" b="1" dirty="0" smtClean="0"/>
          </a:p>
          <a:p>
            <a:pPr algn="ctr"/>
            <a:r>
              <a:rPr lang="en-US" sz="2400" b="1" dirty="0" smtClean="0">
                <a:effectLst>
                  <a:glow>
                    <a:schemeClr val="accent1">
                      <a:alpha val="28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of</a:t>
            </a:r>
            <a:endParaRPr lang="en-US" sz="2400" b="1" dirty="0">
              <a:effectLst>
                <a:glow>
                  <a:schemeClr val="accent1">
                    <a:alpha val="28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2739" y="6020026"/>
            <a:ext cx="653986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unset" dir="t"/>
            </a:scene3d>
            <a:sp3d extrusionH="101600" contourW="19050" prstMaterial="dkEdge">
              <a:bevelT w="95250" h="146050"/>
              <a:bevelB w="38100" h="38100"/>
            </a:sp3d>
          </a:bodyPr>
          <a:lstStyle/>
          <a:p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  <a:effectLst>
                  <a:glow>
                    <a:schemeClr val="accent1">
                      <a:alpha val="28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Computer Science Engineering</a:t>
            </a:r>
            <a:endParaRPr lang="en-US" sz="4000" dirty="0">
              <a:solidFill>
                <a:schemeClr val="tx2">
                  <a:lumMod val="50000"/>
                </a:schemeClr>
              </a:solidFill>
              <a:effectLst>
                <a:glow>
                  <a:schemeClr val="accent1">
                    <a:alpha val="28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464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089053"/>
              </p:ext>
            </p:extLst>
          </p:nvPr>
        </p:nvGraphicFramePr>
        <p:xfrm>
          <a:off x="616223" y="1681922"/>
          <a:ext cx="5645426" cy="660654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445691">
                  <a:extLst>
                    <a:ext uri="{9D8B030D-6E8A-4147-A177-3AD203B41FA5}">
                      <a16:colId xmlns:a16="http://schemas.microsoft.com/office/drawing/2014/main" val="3907292505"/>
                    </a:ext>
                  </a:extLst>
                </a:gridCol>
                <a:gridCol w="2172747">
                  <a:extLst>
                    <a:ext uri="{9D8B030D-6E8A-4147-A177-3AD203B41FA5}">
                      <a16:colId xmlns:a16="http://schemas.microsoft.com/office/drawing/2014/main" val="2302019336"/>
                    </a:ext>
                  </a:extLst>
                </a:gridCol>
                <a:gridCol w="519973">
                  <a:extLst>
                    <a:ext uri="{9D8B030D-6E8A-4147-A177-3AD203B41FA5}">
                      <a16:colId xmlns:a16="http://schemas.microsoft.com/office/drawing/2014/main" val="4077528707"/>
                    </a:ext>
                  </a:extLst>
                </a:gridCol>
                <a:gridCol w="817102">
                  <a:extLst>
                    <a:ext uri="{9D8B030D-6E8A-4147-A177-3AD203B41FA5}">
                      <a16:colId xmlns:a16="http://schemas.microsoft.com/office/drawing/2014/main" val="1032562346"/>
                    </a:ext>
                  </a:extLst>
                </a:gridCol>
                <a:gridCol w="817101">
                  <a:extLst>
                    <a:ext uri="{9D8B030D-6E8A-4147-A177-3AD203B41FA5}">
                      <a16:colId xmlns:a16="http://schemas.microsoft.com/office/drawing/2014/main" val="843207871"/>
                    </a:ext>
                  </a:extLst>
                </a:gridCol>
                <a:gridCol w="872812">
                  <a:extLst>
                    <a:ext uri="{9D8B030D-6E8A-4147-A177-3AD203B41FA5}">
                      <a16:colId xmlns:a16="http://schemas.microsoft.com/office/drawing/2014/main" val="3898800790"/>
                    </a:ext>
                  </a:extLst>
                </a:gridCol>
              </a:tblGrid>
              <a:tr h="325782"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Sl.No</a:t>
                      </a:r>
                      <a:r>
                        <a:rPr lang="en-US" sz="800" dirty="0" smtClean="0"/>
                        <a:t>.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 of the Experiment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Page No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Date</a:t>
                      </a:r>
                      <a:r>
                        <a:rPr lang="en-US" sz="900" baseline="0" dirty="0" smtClean="0"/>
                        <a:t> of </a:t>
                      </a:r>
                      <a:r>
                        <a:rPr lang="en-US" sz="900" baseline="0" dirty="0" err="1" smtClean="0"/>
                        <a:t>Experminet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Date of Submission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Remarks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983055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8592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7414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58994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791947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85147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18263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45355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82606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62106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25774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53303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1577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90752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01251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2099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29145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12143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785057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09711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66646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11108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76360" y="954158"/>
            <a:ext cx="1725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pc="600" dirty="0" smtClean="0">
                <a:latin typeface="Bradley Hand ITC" panose="03070402050302030203" pitchFamily="66" charset="0"/>
              </a:rPr>
              <a:t>Index</a:t>
            </a:r>
            <a:endParaRPr lang="en-US" b="1" spc="6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2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21594" y="4015410"/>
            <a:ext cx="3462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spc="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Certificate</a:t>
            </a:r>
            <a:endParaRPr lang="en-US" b="1" u="sng" spc="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1186" y="982398"/>
            <a:ext cx="5263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glow>
                    <a:schemeClr val="accent1">
                      <a:alpha val="28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Rajiv Gandhi University of Knowledge </a:t>
            </a:r>
            <a:endParaRPr lang="en-US" sz="2400" b="1" dirty="0">
              <a:effectLst>
                <a:glow>
                  <a:schemeClr val="accent1">
                    <a:alpha val="28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sz="2400" b="1" dirty="0">
                <a:effectLst>
                  <a:glow>
                    <a:schemeClr val="accent1">
                      <a:alpha val="28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Technologies - </a:t>
            </a:r>
            <a:r>
              <a:rPr lang="en-US" sz="2400" b="1" dirty="0" err="1">
                <a:effectLst>
                  <a:glow>
                    <a:schemeClr val="accent1">
                      <a:alpha val="28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Basar</a:t>
            </a:r>
            <a:endParaRPr lang="en-US" sz="2400" b="1" dirty="0">
              <a:effectLst>
                <a:glow>
                  <a:schemeClr val="accent1">
                    <a:alpha val="28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879" y="1880079"/>
            <a:ext cx="934235" cy="1154199"/>
          </a:xfrm>
          <a:prstGeom prst="rect">
            <a:avLst/>
          </a:prstGeom>
          <a:effectLst>
            <a:glow>
              <a:schemeClr val="accent1">
                <a:lumMod val="40000"/>
                <a:lumOff val="60000"/>
                <a:alpha val="36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932466" y="3265108"/>
            <a:ext cx="5041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effectLst>
                  <a:glow>
                    <a:schemeClr val="accent1">
                      <a:alpha val="28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Department</a:t>
            </a:r>
            <a:r>
              <a:rPr lang="en-US" sz="1600" b="1" dirty="0" smtClean="0"/>
              <a:t> </a:t>
            </a:r>
            <a:r>
              <a:rPr lang="en-US" sz="2000" b="1" dirty="0" smtClean="0">
                <a:effectLst>
                  <a:glow>
                    <a:schemeClr val="accent1">
                      <a:alpha val="28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of Computer Science Engineering</a:t>
            </a:r>
            <a:endParaRPr lang="en-US" sz="2000" b="1" dirty="0">
              <a:effectLst>
                <a:glow>
                  <a:schemeClr val="accent1">
                    <a:alpha val="28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983" y="5247861"/>
            <a:ext cx="53175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otype Corsiva" panose="03010101010201010101" pitchFamily="66" charset="0"/>
              </a:rPr>
              <a:t> </a:t>
            </a:r>
            <a:r>
              <a:rPr lang="en-US" sz="2000" dirty="0" smtClean="0">
                <a:latin typeface="Monotype Corsiva" panose="03010101010201010101" pitchFamily="66" charset="0"/>
              </a:rPr>
              <a:t>      It is to certify the </a:t>
            </a:r>
            <a:r>
              <a:rPr lang="en-US" sz="2000" dirty="0" err="1" smtClean="0">
                <a:latin typeface="Monotype Corsiva" panose="03010101010201010101" pitchFamily="66" charset="0"/>
              </a:rPr>
              <a:t>bonafide</a:t>
            </a:r>
            <a:r>
              <a:rPr lang="en-US" sz="2000" dirty="0" smtClean="0">
                <a:latin typeface="Monotype Corsiva" panose="03010101010201010101" pitchFamily="66" charset="0"/>
              </a:rPr>
              <a:t> record of the work done in ………………………………. Laboratory by </a:t>
            </a:r>
          </a:p>
          <a:p>
            <a:r>
              <a:rPr lang="en-US" sz="2000" dirty="0" err="1" smtClean="0">
                <a:latin typeface="Monotype Corsiva" panose="03010101010201010101" pitchFamily="66" charset="0"/>
              </a:rPr>
              <a:t>Mr</a:t>
            </a:r>
            <a:r>
              <a:rPr lang="en-US" sz="2000" dirty="0" smtClean="0">
                <a:latin typeface="Monotype Corsiva" panose="03010101010201010101" pitchFamily="66" charset="0"/>
              </a:rPr>
              <a:t>/Mrs. ……………………………………..  of ………....… Department bearing ID No. …………</a:t>
            </a:r>
          </a:p>
          <a:p>
            <a:r>
              <a:rPr lang="en-US" sz="2000" dirty="0" smtClean="0">
                <a:latin typeface="Monotype Corsiva" panose="03010101010201010101" pitchFamily="66" charset="0"/>
              </a:rPr>
              <a:t>during the year 201    - 201   .</a:t>
            </a:r>
            <a:endParaRPr lang="en-US" sz="2000" dirty="0">
              <a:latin typeface="Monotype Corsiva" panose="03010101010201010101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7049" y="7633253"/>
            <a:ext cx="2098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latin typeface="Comic Sans MS" panose="030F0702030302020204" pitchFamily="66" charset="0"/>
              </a:rPr>
              <a:t>Signature of the Examiner</a:t>
            </a:r>
            <a:endParaRPr lang="en-US" sz="1200" u="sng" dirty="0">
              <a:latin typeface="Comic Sans MS" panose="030F0702030302020204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7049" y="8604792"/>
            <a:ext cx="2199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latin typeface="Comic Sans MS" panose="030F0702030302020204" pitchFamily="66" charset="0"/>
              </a:rPr>
              <a:t>Signature of the Instructor</a:t>
            </a:r>
            <a:endParaRPr lang="en-US" sz="1200" u="sng" dirty="0">
              <a:latin typeface="Comic Sans MS" panose="030F07020303020202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05025" y="7963467"/>
            <a:ext cx="2882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latin typeface="Comic Sans MS" panose="030F0702030302020204" pitchFamily="66" charset="0"/>
              </a:rPr>
              <a:t>Signature of the Branch Co-</a:t>
            </a:r>
            <a:r>
              <a:rPr lang="en-US" sz="1200" u="sng" dirty="0" err="1" smtClean="0">
                <a:latin typeface="Comic Sans MS" panose="030F0702030302020204" pitchFamily="66" charset="0"/>
              </a:rPr>
              <a:t>ordinator</a:t>
            </a:r>
            <a:endParaRPr lang="en-US" sz="1200" u="sng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18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8904" y="318052"/>
            <a:ext cx="6500192" cy="9283148"/>
          </a:xfrm>
          <a:prstGeom prst="roundRect">
            <a:avLst>
              <a:gd name="adj" fmla="val 3517"/>
            </a:avLst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78904" y="954158"/>
            <a:ext cx="65001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8904" y="8978347"/>
            <a:ext cx="65001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8052" y="391182"/>
            <a:ext cx="1737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Date:</a:t>
            </a:r>
          </a:p>
          <a:p>
            <a:r>
              <a:rPr lang="en-US" sz="1400" dirty="0" smtClean="0"/>
              <a:t>Name of Experiment: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121970" y="384555"/>
            <a:ext cx="831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Page No:</a:t>
            </a:r>
          </a:p>
          <a:p>
            <a:r>
              <a:rPr lang="en-US" sz="1400" dirty="0" err="1" smtClean="0"/>
              <a:t>ID.No</a:t>
            </a:r>
            <a:r>
              <a:rPr lang="en-US" sz="1400" dirty="0" smtClean="0"/>
              <a:t>: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74814" y="9106836"/>
            <a:ext cx="1789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RGUKT </a:t>
            </a:r>
            <a:r>
              <a:rPr lang="en-US" b="1" dirty="0" err="1" smtClean="0"/>
              <a:t>Basar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055964" y="9116775"/>
            <a:ext cx="4583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/>
              <a:t>Department of Computer Science Engineering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4213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</TotalTime>
  <Words>147</Words>
  <Application>Microsoft Office PowerPoint</Application>
  <PresentationFormat>A4 Paper (210x297 mm)</PresentationFormat>
  <Paragraphs>42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Aharoni</vt:lpstr>
      <vt:lpstr>Arial</vt:lpstr>
      <vt:lpstr>Bradley Hand ITC</vt:lpstr>
      <vt:lpstr>Calibri</vt:lpstr>
      <vt:lpstr>Calibri Light</vt:lpstr>
      <vt:lpstr>Comic Sans MS</vt:lpstr>
      <vt:lpstr>Gabriola</vt:lpstr>
      <vt:lpstr>Monotype Corsiva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Harsha</dc:creator>
  <cp:lastModifiedBy>Harsha</cp:lastModifiedBy>
  <cp:revision>21</cp:revision>
  <dcterms:created xsi:type="dcterms:W3CDTF">2019-08-10T11:11:01Z</dcterms:created>
  <dcterms:modified xsi:type="dcterms:W3CDTF">2019-08-19T12:33:58Z</dcterms:modified>
</cp:coreProperties>
</file>